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layfair Display"/>
      <p:regular r:id="rId33"/>
      <p:bold r:id="rId34"/>
      <p:italic r:id="rId35"/>
      <p:boldItalic r:id="rId36"/>
    </p:embeddedFont>
    <p:embeddedFont>
      <p:font typeface="Playfair Display SemiBold"/>
      <p:regular r:id="rId37"/>
      <p:bold r:id="rId38"/>
      <p:italic r:id="rId39"/>
      <p:boldItalic r:id="rId40"/>
    </p:embeddedFont>
    <p:embeddedFont>
      <p:font typeface="Comfortaa"/>
      <p:regular r:id="rId41"/>
      <p:bold r:id="rId42"/>
    </p:embeddedFont>
    <p:embeddedFont>
      <p:font typeface="Playfair Display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SemiBold-boldItalic.fntdata"/><Relationship Id="rId20" Type="http://schemas.openxmlformats.org/officeDocument/2006/relationships/slide" Target="slides/slide15.xml"/><Relationship Id="rId42" Type="http://schemas.openxmlformats.org/officeDocument/2006/relationships/font" Target="fonts/Comfortaa-bold.fntdata"/><Relationship Id="rId41" Type="http://schemas.openxmlformats.org/officeDocument/2006/relationships/font" Target="fonts/Comfortaa-regular.fntdata"/><Relationship Id="rId22" Type="http://schemas.openxmlformats.org/officeDocument/2006/relationships/slide" Target="slides/slide17.xml"/><Relationship Id="rId44" Type="http://schemas.openxmlformats.org/officeDocument/2006/relationships/font" Target="fonts/PlayfairDisplayBlack-boldItalic.fntdata"/><Relationship Id="rId21" Type="http://schemas.openxmlformats.org/officeDocument/2006/relationships/slide" Target="slides/slide16.xml"/><Relationship Id="rId43" Type="http://schemas.openxmlformats.org/officeDocument/2006/relationships/font" Target="fonts/PlayfairDisplayBlack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PlayfairDisplay-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-bold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SemiBold-regular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Italic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SemiBold-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Semi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ca2d57a53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ca2d57a53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ca2d57a532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ca2d57a532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a2d57a532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ca2d57a532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ca2d57a532_3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ca2d57a532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ca2d57a532_3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ca2d57a532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ca2d57a53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ca2d57a53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a2d57a532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ca2d57a53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ca87548ad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ca87548ad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ca87548ad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ca87548ad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a87548ad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ca87548a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c999c082e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c999c082e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ca87548ad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ca87548ad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6ae68d72c97cb0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6ae68d72c97cb0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a87548ad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a87548ad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ca87548ad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ca87548ad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a87548ad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ca87548ad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ca87548ad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ca87548ad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a87548ad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ca87548ad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b766718c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cb766718c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999c082e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999c082e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c999c082e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c999c082e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Actionnaires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cb3827c2c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cb3827c2c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c999c082e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c999c082e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999c082e3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c999c082e3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cb3827c2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cb3827c2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b3827c2c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b3827c2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lempreintecarbone.fr/empreinte-carbone-amazon/" TargetMode="External"/><Relationship Id="rId4" Type="http://schemas.openxmlformats.org/officeDocument/2006/relationships/hyperlink" Target="https://www.capital.fr/entreprises-marches/les-6-innovations-bluffantes-quamazon-nous-prepare-1263636" TargetMode="External"/><Relationship Id="rId9" Type="http://schemas.openxmlformats.org/officeDocument/2006/relationships/hyperlink" Target="https://lempreintecarbone.fr/empreinte-carbone-amazon/" TargetMode="External"/><Relationship Id="rId5" Type="http://schemas.openxmlformats.org/officeDocument/2006/relationships/hyperlink" Target="https://fourweekmba.com/fr/mod%C3%A8le-%C3%A9conomique-amazonien/" TargetMode="External"/><Relationship Id="rId6" Type="http://schemas.openxmlformats.org/officeDocument/2006/relationships/hyperlink" Target="https://www.latribune.fr/technos-medias/internet/amazon-les-5-chiffres-fous-du-geant-de-l-e-commerce-et-du-cloud-903498.html" TargetMode="External"/><Relationship Id="rId7" Type="http://schemas.openxmlformats.org/officeDocument/2006/relationships/hyperlink" Target="https://fr.wikipedia.org/wiki/Amazon" TargetMode="External"/><Relationship Id="rId8" Type="http://schemas.openxmlformats.org/officeDocument/2006/relationships/hyperlink" Target="https://www.nytimes.com/2021/03/03/business/amazon-logo-hitler-mustache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763" y="926275"/>
            <a:ext cx="6268474" cy="32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1750" y="0"/>
            <a:ext cx="2762250" cy="13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0"/>
            <a:ext cx="243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Professeur : Mr. BERTIN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Université paris nord</a:t>
            </a:r>
            <a:endParaRPr sz="1600"/>
          </a:p>
        </p:txBody>
      </p:sp>
      <p:sp>
        <p:nvSpPr>
          <p:cNvPr id="57" name="Google Shape;57;p13"/>
          <p:cNvSpPr txBox="1"/>
          <p:nvPr/>
        </p:nvSpPr>
        <p:spPr>
          <a:xfrm>
            <a:off x="1159300" y="4712400"/>
            <a:ext cx="710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Yohann Zidee - </a:t>
            </a:r>
            <a:r>
              <a:rPr b="1" lang="fr" sz="1600" u="sng"/>
              <a:t>Seraphin Eyala</a:t>
            </a:r>
            <a:r>
              <a:rPr b="1" lang="fr" sz="1600"/>
              <a:t> - Mamadou Konte - </a:t>
            </a:r>
            <a:r>
              <a:rPr b="1" lang="fr" sz="1600"/>
              <a:t>Melvyn Pommier</a:t>
            </a:r>
            <a:endParaRPr b="1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-321025" y="2038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                    </a:t>
            </a:r>
            <a:r>
              <a:rPr lang="fr" sz="25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Présentation de son empreinte écologique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139250" y="96275"/>
            <a:ext cx="9144000" cy="48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00000"/>
                </a:solidFill>
              </a:rPr>
              <a:t>Empreinte écologique : En </a:t>
            </a:r>
            <a:r>
              <a:rPr lang="fr">
                <a:solidFill>
                  <a:srgbClr val="000000"/>
                </a:solidFill>
              </a:rPr>
              <a:t>clair, elle</a:t>
            </a:r>
            <a:r>
              <a:rPr lang="fr">
                <a:solidFill>
                  <a:srgbClr val="000000"/>
                </a:solidFill>
              </a:rPr>
              <a:t> mesure la quantité de surface terrestre </a:t>
            </a:r>
            <a:r>
              <a:rPr lang="fr">
                <a:solidFill>
                  <a:srgbClr val="000000"/>
                </a:solidFill>
              </a:rPr>
              <a:t>bioproductive</a:t>
            </a:r>
            <a:r>
              <a:rPr lang="fr">
                <a:solidFill>
                  <a:srgbClr val="000000"/>
                </a:solidFill>
              </a:rPr>
              <a:t> nécessaire pour produire les biens et services que nous consommons et absorber les déchets que nous produisons.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50" y="1648738"/>
            <a:ext cx="3289524" cy="18460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/>
        </p:nvSpPr>
        <p:spPr>
          <a:xfrm>
            <a:off x="3423875" y="1740450"/>
            <a:ext cx="223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"/>
              <a:t>51,17 millions de tonnes métriques en 2019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350" y="981500"/>
            <a:ext cx="2518024" cy="184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6003300" y="3070750"/>
            <a:ext cx="241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"/>
              <a:t>Le dioxyde de </a:t>
            </a:r>
            <a:r>
              <a:rPr lang="fr"/>
              <a:t>carbone</a:t>
            </a:r>
            <a:r>
              <a:rPr lang="fr"/>
              <a:t> représente 77% des </a:t>
            </a:r>
            <a:r>
              <a:rPr lang="fr"/>
              <a:t>émissions</a:t>
            </a:r>
            <a:r>
              <a:rPr lang="fr"/>
              <a:t> humaines de GES.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77900" y="153600"/>
            <a:ext cx="8996100" cy="4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202124"/>
                </a:solidFill>
              </a:rPr>
              <a:t>L</a:t>
            </a:r>
            <a:r>
              <a:rPr lang="fr" sz="1700">
                <a:solidFill>
                  <a:srgbClr val="202124"/>
                </a:solidFill>
              </a:rPr>
              <a:t>a quantité d’énergie consacrée aux activités directes d’Amazon : 5,76 millions ™ de CO2</a:t>
            </a:r>
            <a:endParaRPr sz="17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0" y="896775"/>
            <a:ext cx="3665425" cy="157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700" y="2111271"/>
            <a:ext cx="3957325" cy="29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00" y="2779025"/>
            <a:ext cx="3665426" cy="22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107475" y="153600"/>
            <a:ext cx="9144000" cy="4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La quantité d’énergie liés à la production d’électricité: 5,5 millions ™ de CO2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125" y="3056525"/>
            <a:ext cx="2944775" cy="20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75" y="555425"/>
            <a:ext cx="6276649" cy="30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138175" y="153525"/>
            <a:ext cx="8694000" cy="49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>
                <a:solidFill>
                  <a:schemeClr val="lt1"/>
                </a:solidFill>
              </a:rPr>
              <a:t>Enfin la quantité de toutes les autres émissions : 39,91 millions ™ de CO2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25" y="644875"/>
            <a:ext cx="3446475" cy="201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1975" y="644875"/>
            <a:ext cx="2280550" cy="11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175" y="2822375"/>
            <a:ext cx="3924300" cy="23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2500" y="2144950"/>
            <a:ext cx="4556450" cy="29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75" y="102050"/>
            <a:ext cx="3824051" cy="246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4350" y="2682000"/>
            <a:ext cx="3774275" cy="23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975" y="187775"/>
            <a:ext cx="3287125" cy="22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345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Préconisations formulées pour réduire cette dernière</a:t>
            </a:r>
            <a:endParaRPr b="1" sz="345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Solutions déjà mises en place 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703475" y="1670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/>
              <a:t>Il y a 4 solutions mises en places par amazon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3020" u="sng">
                <a:solidFill>
                  <a:srgbClr val="000000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Sommaire </a:t>
            </a:r>
            <a:endParaRPr sz="3020" u="sng">
              <a:solidFill>
                <a:srgbClr val="000000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94225" y="1405750"/>
            <a:ext cx="8598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Playfair Display SemiBold"/>
              <a:buAutoNum type="arabicPeriod"/>
            </a:pPr>
            <a:r>
              <a:rPr lang="fr" sz="25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-Description de l’entreprise </a:t>
            </a:r>
            <a:endParaRPr sz="25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Playfair Display SemiBold"/>
              <a:buAutoNum type="arabicPeriod"/>
            </a:pPr>
            <a:r>
              <a:rPr lang="fr" sz="25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-Présentation de son empreinte écologique </a:t>
            </a:r>
            <a:endParaRPr sz="25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Playfair Display SemiBold"/>
              <a:buAutoNum type="arabicPeriod"/>
            </a:pPr>
            <a:r>
              <a:rPr lang="fr" sz="25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-Préconisations formulées pour réduire cette dernière</a:t>
            </a:r>
            <a:endParaRPr sz="25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Nos solutions pour aider Amazon</a:t>
            </a:r>
            <a:endParaRPr/>
          </a:p>
        </p:txBody>
      </p:sp>
      <p:sp>
        <p:nvSpPr>
          <p:cNvPr id="206" name="Google Shape;206;p34"/>
          <p:cNvSpPr/>
          <p:nvPr/>
        </p:nvSpPr>
        <p:spPr>
          <a:xfrm>
            <a:off x="568650" y="1282800"/>
            <a:ext cx="1011000" cy="1118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1</a:t>
            </a:r>
            <a:endParaRPr sz="3000"/>
          </a:p>
        </p:txBody>
      </p:sp>
      <p:sp>
        <p:nvSpPr>
          <p:cNvPr id="207" name="Google Shape;207;p34"/>
          <p:cNvSpPr/>
          <p:nvPr/>
        </p:nvSpPr>
        <p:spPr>
          <a:xfrm>
            <a:off x="2791500" y="2401200"/>
            <a:ext cx="1011000" cy="1118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2</a:t>
            </a:r>
            <a:endParaRPr sz="3000"/>
          </a:p>
        </p:txBody>
      </p:sp>
      <p:sp>
        <p:nvSpPr>
          <p:cNvPr id="208" name="Google Shape;208;p34"/>
          <p:cNvSpPr/>
          <p:nvPr/>
        </p:nvSpPr>
        <p:spPr>
          <a:xfrm>
            <a:off x="5014350" y="3519600"/>
            <a:ext cx="1011000" cy="1118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3</a:t>
            </a:r>
            <a:endParaRPr sz="3000"/>
          </a:p>
        </p:txBody>
      </p:sp>
      <p:sp>
        <p:nvSpPr>
          <p:cNvPr id="209" name="Google Shape;209;p34"/>
          <p:cNvSpPr txBox="1"/>
          <p:nvPr>
            <p:ph type="title"/>
          </p:nvPr>
        </p:nvSpPr>
        <p:spPr>
          <a:xfrm>
            <a:off x="1579650" y="1555650"/>
            <a:ext cx="34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20"/>
              <a:t>??????????????????????</a:t>
            </a:r>
            <a:endParaRPr sz="2020"/>
          </a:p>
        </p:txBody>
      </p:sp>
      <p:sp>
        <p:nvSpPr>
          <p:cNvPr id="210" name="Google Shape;210;p34"/>
          <p:cNvSpPr txBox="1"/>
          <p:nvPr>
            <p:ph type="title"/>
          </p:nvPr>
        </p:nvSpPr>
        <p:spPr>
          <a:xfrm>
            <a:off x="3802500" y="2674050"/>
            <a:ext cx="34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20"/>
              <a:t>??????????????????????</a:t>
            </a:r>
            <a:endParaRPr sz="2020"/>
          </a:p>
        </p:txBody>
      </p:sp>
      <p:sp>
        <p:nvSpPr>
          <p:cNvPr id="211" name="Google Shape;211;p34"/>
          <p:cNvSpPr txBox="1"/>
          <p:nvPr>
            <p:ph type="title"/>
          </p:nvPr>
        </p:nvSpPr>
        <p:spPr>
          <a:xfrm>
            <a:off x="6025350" y="3792438"/>
            <a:ext cx="34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2020"/>
              <a:t>?????????????????????</a:t>
            </a:r>
            <a:endParaRPr sz="20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Suppression de services avec une grosses concurrence</a:t>
            </a:r>
            <a:endParaRPr/>
          </a:p>
        </p:txBody>
      </p:sp>
      <p:sp>
        <p:nvSpPr>
          <p:cNvPr id="217" name="Google Shape;217;p35"/>
          <p:cNvSpPr/>
          <p:nvPr/>
        </p:nvSpPr>
        <p:spPr>
          <a:xfrm>
            <a:off x="568650" y="1282800"/>
            <a:ext cx="1011000" cy="1118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1</a:t>
            </a:r>
            <a:endParaRPr sz="3000"/>
          </a:p>
        </p:txBody>
      </p:sp>
      <p:pic>
        <p:nvPicPr>
          <p:cNvPr id="218" name="Google Shape;21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600" y="1170125"/>
            <a:ext cx="3398800" cy="19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650" y="3308700"/>
            <a:ext cx="1682400" cy="1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800" y="3308700"/>
            <a:ext cx="1682400" cy="1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1275" y="3308700"/>
            <a:ext cx="2161025" cy="16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Service dans le monde </a:t>
            </a:r>
            <a:endParaRPr/>
          </a:p>
        </p:txBody>
      </p:sp>
      <p:sp>
        <p:nvSpPr>
          <p:cNvPr id="227" name="Google Shape;227;p36"/>
          <p:cNvSpPr/>
          <p:nvPr/>
        </p:nvSpPr>
        <p:spPr>
          <a:xfrm>
            <a:off x="568650" y="1282800"/>
            <a:ext cx="1011000" cy="1118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2</a:t>
            </a:r>
            <a:endParaRPr sz="3000"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600"/>
            <a:ext cx="9144000" cy="50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Partage de locaux</a:t>
            </a:r>
            <a:endParaRPr/>
          </a:p>
        </p:txBody>
      </p:sp>
      <p:sp>
        <p:nvSpPr>
          <p:cNvPr id="234" name="Google Shape;234;p37"/>
          <p:cNvSpPr/>
          <p:nvPr/>
        </p:nvSpPr>
        <p:spPr>
          <a:xfrm>
            <a:off x="568650" y="1282800"/>
            <a:ext cx="1011000" cy="1118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/>
              <a:t>3</a:t>
            </a:r>
            <a:endParaRPr sz="3000"/>
          </a:p>
        </p:txBody>
      </p:sp>
      <p:sp>
        <p:nvSpPr>
          <p:cNvPr id="235" name="Google Shape;235;p37"/>
          <p:cNvSpPr txBox="1"/>
          <p:nvPr/>
        </p:nvSpPr>
        <p:spPr>
          <a:xfrm flipH="1">
            <a:off x="479250" y="2666263"/>
            <a:ext cx="8185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Amazon pourrait également partager ses locaux avec d'autres entreprises, ce qui regrouperait plusieurs groupes d’entreprises et réduirait l'émission de CO2. Celle-ci pourrait également partager ses locaux de data et son espace.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311700" y="65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490">
                <a:solidFill>
                  <a:srgbClr val="FF9900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</a:rPr>
              <a:t>Bibliographie : </a:t>
            </a:r>
            <a:endParaRPr sz="1490">
              <a:solidFill>
                <a:srgbClr val="FF99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490" u="sng">
                <a:solidFill>
                  <a:srgbClr val="0563C1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lempreintecarbone.fr</a:t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490" u="sng">
                <a:solidFill>
                  <a:srgbClr val="1155CC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https://www.capital.fr/entreprises-marches/les-6-innovations-bluffantes-quamazon-nous-prepare-1263636</a:t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490" u="sng">
                <a:solidFill>
                  <a:srgbClr val="1155CC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https://fourweekmba.com/fr/mod%C3%A8le-%C3%A9conomique-amazonien/</a:t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490" u="sng">
                <a:solidFill>
                  <a:srgbClr val="1155CC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https://www.latribune.fr/technos-medias/internet/amazon-les-5-chiffres-fous-du-geant-de-l-e-commerce-et-du-cloud-903498.html</a:t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490" u="sng">
                <a:solidFill>
                  <a:srgbClr val="1155CC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https://fr.wikipedia.org/wiki/Amazon</a:t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490" u="sng">
                <a:solidFill>
                  <a:srgbClr val="1155CC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https://www.nytimes.com/2021/03/03/business/amazon-logo-hitler-mustache.html</a:t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90">
              <a:solidFill>
                <a:srgbClr val="000000"/>
              </a:solidFill>
              <a:highlight>
                <a:schemeClr val="lt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1490" u="sng">
                <a:solidFill>
                  <a:srgbClr val="1155CC"/>
                </a:solidFill>
                <a:highlight>
                  <a:schemeClr val="lt1"/>
                </a:highlight>
                <a:latin typeface="Comfortaa"/>
                <a:ea typeface="Comfortaa"/>
                <a:cs typeface="Comfortaa"/>
                <a:sym typeface="Comfortaa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https://lempreintecarbone.fr/empreinte-carbone-amazon/</a:t>
            </a:r>
            <a:endParaRPr sz="3020">
              <a:highlight>
                <a:schemeClr val="lt1"/>
              </a:highlight>
            </a:endParaRPr>
          </a:p>
        </p:txBody>
      </p:sp>
    </p:spTree>
  </p:cSld>
  <p:clrMapOvr>
    <a:masterClrMapping/>
  </p:clrMapOvr>
  <mc:AlternateContent>
    <mc:Choice Requires="p14">
      <p:transition spd="slow" p14:dur="39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000" u="sng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Description de l’entreprise </a:t>
            </a:r>
            <a:endParaRPr b="1" sz="3000" u="sng">
              <a:solidFill>
                <a:srgbClr val="000000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lang="fr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 juillet 1994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lang="fr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1 608 000 salariés en septembre 2022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lang="fr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GAFAM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fair Display"/>
              <a:buChar char="○"/>
            </a:pPr>
            <a:r>
              <a:rPr lang="fr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Google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fair Display"/>
              <a:buChar char="○"/>
            </a:pPr>
            <a:r>
              <a:rPr lang="fr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Apple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fair Display"/>
              <a:buChar char="○"/>
            </a:pPr>
            <a:r>
              <a:rPr lang="fr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Meta (Facebook)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fair Display"/>
              <a:buChar char="○"/>
            </a:pPr>
            <a:r>
              <a:rPr lang="fr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Amazon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layfair Display"/>
              <a:buChar char="○"/>
            </a:pPr>
            <a:r>
              <a:rPr lang="fr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Microsoft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layfair Display"/>
              <a:buChar char="●"/>
            </a:pPr>
            <a:r>
              <a:rPr lang="fr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 = 389 milliards d’euros en 2020 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→ 469,8 milliards d’euros en 2021  → augmentation 21 %</a:t>
            </a:r>
            <a:endParaRPr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901" y="1152475"/>
            <a:ext cx="4166175" cy="277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925"/>
            <a:ext cx="4625302" cy="462530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3947000" y="191925"/>
            <a:ext cx="83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16 %</a:t>
            </a:r>
            <a:endParaRPr sz="23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725" y="765442"/>
            <a:ext cx="3281451" cy="1750108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5725725" y="765450"/>
            <a:ext cx="89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6,2 %</a:t>
            </a:r>
            <a:endParaRPr sz="2300"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227" y="2550275"/>
            <a:ext cx="2266950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6740225" y="2571750"/>
            <a:ext cx="89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5,2 %</a:t>
            </a:r>
            <a:endParaRPr sz="23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740225" y="191925"/>
            <a:ext cx="2200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Playfair Display"/>
                <a:ea typeface="Playfair Display"/>
                <a:cs typeface="Playfair Display"/>
                <a:sym typeface="Playfair Display"/>
              </a:rPr>
              <a:t>Gestionnaires d’actifs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118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Filiales</a:t>
            </a:r>
            <a:r>
              <a:rPr lang="fr">
                <a:solidFill>
                  <a:srgbClr val="000000"/>
                </a:solidFill>
              </a:rPr>
              <a:t> Amazon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00" y="925225"/>
            <a:ext cx="11334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3300" y="858262"/>
            <a:ext cx="2626200" cy="15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4100" y="3445525"/>
            <a:ext cx="2306243" cy="15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975" y="2154100"/>
            <a:ext cx="2456397" cy="137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525" y="3599000"/>
            <a:ext cx="3003600" cy="146905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1355475" y="925213"/>
            <a:ext cx="33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"/>
              <a:t>7 septembre 2006</a:t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3332700" y="3903038"/>
            <a:ext cx="33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"/>
              <a:t>1997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7098525" y="4133413"/>
            <a:ext cx="33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"/>
              <a:t> Racheté en 2014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2735225" y="2739538"/>
            <a:ext cx="33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"/>
              <a:t>2010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6715350" y="1291872"/>
            <a:ext cx="322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"/>
              <a:t>25 septembre 2007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525" y="895025"/>
            <a:ext cx="3942751" cy="378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530825" y="215025"/>
            <a:ext cx="820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Cycle de conversion de trésorerie (CCC)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687" y="186550"/>
            <a:ext cx="2304175" cy="23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76300"/>
            <a:ext cx="1814800" cy="18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887" y="3176301"/>
            <a:ext cx="2419740" cy="18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3212" y="3176300"/>
            <a:ext cx="2041647" cy="18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8675" y="3176300"/>
            <a:ext cx="1875325" cy="18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4153725" y="368125"/>
            <a:ext cx="4408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Char char="❖"/>
            </a:pPr>
            <a:r>
              <a:rPr lang="fr" sz="1600">
                <a:solidFill>
                  <a:srgbClr val="00FFFF"/>
                </a:solidFill>
              </a:rPr>
              <a:t>Créé</a:t>
            </a:r>
            <a:r>
              <a:rPr lang="fr" sz="1600">
                <a:solidFill>
                  <a:srgbClr val="00FFFF"/>
                </a:solidFill>
              </a:rPr>
              <a:t> en 2014</a:t>
            </a:r>
            <a:endParaRPr sz="1600">
              <a:solidFill>
                <a:srgbClr val="00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Char char="❖"/>
            </a:pPr>
            <a:r>
              <a:rPr lang="fr" sz="1600">
                <a:solidFill>
                  <a:srgbClr val="00FFFF"/>
                </a:solidFill>
              </a:rPr>
              <a:t>Intelligence artificielle</a:t>
            </a:r>
            <a:endParaRPr sz="1600">
              <a:solidFill>
                <a:srgbClr val="00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600"/>
              <a:buChar char="❖"/>
            </a:pPr>
            <a:r>
              <a:rPr lang="fr" sz="1600">
                <a:solidFill>
                  <a:srgbClr val="00FFFF"/>
                </a:solidFill>
              </a:rPr>
              <a:t>20 Millions d’exemplaire en 3 ans </a:t>
            </a:r>
            <a:endParaRPr sz="1600">
              <a:solidFill>
                <a:srgbClr val="00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577425" y="115475"/>
            <a:ext cx="820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u="sng"/>
              <a:t>AWS </a:t>
            </a:r>
            <a:r>
              <a:rPr lang="fr"/>
              <a:t>( </a:t>
            </a:r>
            <a:r>
              <a:rPr b="1" lang="fr" u="sng"/>
              <a:t>A</a:t>
            </a:r>
            <a:r>
              <a:rPr lang="fr"/>
              <a:t>mazon </a:t>
            </a:r>
            <a:r>
              <a:rPr b="1" lang="fr" u="sng"/>
              <a:t>W</a:t>
            </a:r>
            <a:r>
              <a:rPr lang="fr"/>
              <a:t>eb </a:t>
            </a:r>
            <a:r>
              <a:rPr b="1" lang="fr" u="sng"/>
              <a:t>S</a:t>
            </a:r>
            <a:r>
              <a:rPr lang="fr"/>
              <a:t>ervices )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4359000" y="897904"/>
            <a:ext cx="4785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"/>
              <a:t>Créé</a:t>
            </a:r>
            <a:r>
              <a:rPr lang="fr"/>
              <a:t> en 2006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"/>
              <a:t>Cloud computing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"/>
              <a:t>41/386 Milliards 2021 (11,5%)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fr"/>
              <a:t>1,2 Milliard au dernier trimestre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25" y="2240102"/>
            <a:ext cx="4327124" cy="268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100" y="566387"/>
            <a:ext cx="3910775" cy="219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975" y="2979873"/>
            <a:ext cx="3466758" cy="195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000000"/>
                </a:solidFill>
              </a:rPr>
              <a:t>Livraison par drones</a:t>
            </a:r>
            <a:endParaRPr u="sng">
              <a:solidFill>
                <a:srgbClr val="000000"/>
              </a:solidFill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25" y="1078300"/>
            <a:ext cx="3708576" cy="20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750" y="1807075"/>
            <a:ext cx="47508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9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